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0" r:id="rId16"/>
    <p:sldId id="269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0FCD57-B5F1-4145-BAFE-E7B993465EF0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DB7799-28D5-4DD0-A2B7-2AEF81E9F1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48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B7799-28D5-4DD0-A2B7-2AEF81E9F11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9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94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562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9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02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3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902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276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29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753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375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6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71F0E-A344-C34E-80A0-90929B39D26B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73D11-5EBB-8142-B1BD-FE71190F11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90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10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8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94684" y="118297"/>
            <a:ext cx="7554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Algebra 2 Unit 5 Jeopardy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209238"/>
              </p:ext>
            </p:extLst>
          </p:nvPr>
        </p:nvGraphicFramePr>
        <p:xfrm>
          <a:off x="378954" y="1076366"/>
          <a:ext cx="8386092" cy="535170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932073"/>
                <a:gridCol w="2448315"/>
                <a:gridCol w="1909181"/>
                <a:gridCol w="209652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Growth and Decay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Continuous Growth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Logs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Solving Equations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  <a:p>
                      <a:pPr algn="ctr"/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236904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200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</a:p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300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</a:p>
                    <a:p>
                      <a:pPr algn="ctr"/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2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2200" dirty="0" smtClean="0">
                          <a:solidFill>
                            <a:srgbClr val="FF0000"/>
                          </a:solidFill>
                        </a:rPr>
                        <a:t>400</a:t>
                      </a:r>
                      <a:endParaRPr lang="en-US" sz="2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Action Button: Custom 11">
            <a:hlinkClick r:id="rId3" action="ppaction://hlinksldjump" highlightClick="1"/>
          </p:cNvPr>
          <p:cNvSpPr/>
          <p:nvPr/>
        </p:nvSpPr>
        <p:spPr>
          <a:xfrm>
            <a:off x="503391" y="3409692"/>
            <a:ext cx="514833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Custom 12">
            <a:hlinkClick r:id="rId4" action="ppaction://hlinksldjump" highlightClick="1"/>
          </p:cNvPr>
          <p:cNvSpPr/>
          <p:nvPr/>
        </p:nvSpPr>
        <p:spPr>
          <a:xfrm>
            <a:off x="503391" y="4656861"/>
            <a:ext cx="514833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ction Button: Custom 13">
            <a:hlinkClick r:id="rId5" action="ppaction://hlinksldjump" highlightClick="1"/>
          </p:cNvPr>
          <p:cNvSpPr/>
          <p:nvPr/>
        </p:nvSpPr>
        <p:spPr>
          <a:xfrm>
            <a:off x="503391" y="5720959"/>
            <a:ext cx="514833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ction Button: Custom 14">
            <a:hlinkClick r:id="rId6" action="ppaction://hlinksldjump" highlightClick="1"/>
          </p:cNvPr>
          <p:cNvSpPr/>
          <p:nvPr/>
        </p:nvSpPr>
        <p:spPr>
          <a:xfrm>
            <a:off x="503391" y="2288384"/>
            <a:ext cx="514833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Custom 15">
            <a:hlinkClick r:id="rId7" action="ppaction://hlinksldjump" highlightClick="1"/>
          </p:cNvPr>
          <p:cNvSpPr/>
          <p:nvPr/>
        </p:nvSpPr>
        <p:spPr>
          <a:xfrm>
            <a:off x="2551282" y="2288384"/>
            <a:ext cx="491951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ction Button: Custom 16">
            <a:hlinkClick r:id="rId8" action="ppaction://hlinksldjump" highlightClick="1"/>
          </p:cNvPr>
          <p:cNvSpPr/>
          <p:nvPr/>
        </p:nvSpPr>
        <p:spPr>
          <a:xfrm>
            <a:off x="2551282" y="3409692"/>
            <a:ext cx="491951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8" name="Action Button: Custom 17">
            <a:hlinkClick r:id="rId9" action="ppaction://hlinksldjump" highlightClick="1"/>
          </p:cNvPr>
          <p:cNvSpPr/>
          <p:nvPr/>
        </p:nvSpPr>
        <p:spPr>
          <a:xfrm>
            <a:off x="2551282" y="4656861"/>
            <a:ext cx="491951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ction Button: Custom 18">
            <a:hlinkClick r:id="rId10" action="ppaction://hlinksldjump" highlightClick="1"/>
          </p:cNvPr>
          <p:cNvSpPr/>
          <p:nvPr/>
        </p:nvSpPr>
        <p:spPr>
          <a:xfrm>
            <a:off x="2551282" y="5720959"/>
            <a:ext cx="491951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ction Button: Custom 19">
            <a:hlinkClick r:id="rId11" action="ppaction://hlinksldjump" highlightClick="1"/>
          </p:cNvPr>
          <p:cNvSpPr/>
          <p:nvPr/>
        </p:nvSpPr>
        <p:spPr>
          <a:xfrm>
            <a:off x="4896631" y="2288384"/>
            <a:ext cx="514832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ction Button: Custom 20">
            <a:hlinkClick r:id="rId12" action="ppaction://hlinksldjump" highlightClick="1"/>
          </p:cNvPr>
          <p:cNvSpPr/>
          <p:nvPr/>
        </p:nvSpPr>
        <p:spPr>
          <a:xfrm>
            <a:off x="4896631" y="3409692"/>
            <a:ext cx="514832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ction Button: Custom 21">
            <a:hlinkClick r:id="rId13" action="ppaction://hlinksldjump" highlightClick="1"/>
          </p:cNvPr>
          <p:cNvSpPr/>
          <p:nvPr/>
        </p:nvSpPr>
        <p:spPr>
          <a:xfrm>
            <a:off x="4896631" y="4656861"/>
            <a:ext cx="514832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ction Button: Custom 22">
            <a:hlinkClick r:id="rId14" action="ppaction://hlinksldjump" highlightClick="1"/>
          </p:cNvPr>
          <p:cNvSpPr/>
          <p:nvPr/>
        </p:nvSpPr>
        <p:spPr>
          <a:xfrm>
            <a:off x="4896631" y="5720959"/>
            <a:ext cx="514832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ction Button: Custom 23">
            <a:hlinkClick r:id="rId15" action="ppaction://hlinksldjump" highlightClick="1"/>
          </p:cNvPr>
          <p:cNvSpPr/>
          <p:nvPr/>
        </p:nvSpPr>
        <p:spPr>
          <a:xfrm>
            <a:off x="6841554" y="2288384"/>
            <a:ext cx="549155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ction Button: Custom 24">
            <a:hlinkClick r:id="rId16" action="ppaction://hlinksldjump" highlightClick="1"/>
          </p:cNvPr>
          <p:cNvSpPr/>
          <p:nvPr/>
        </p:nvSpPr>
        <p:spPr>
          <a:xfrm>
            <a:off x="6841554" y="3409692"/>
            <a:ext cx="549155" cy="446235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ction Button: Custom 25">
            <a:hlinkClick r:id="rId17" action="ppaction://hlinksldjump" highlightClick="1"/>
          </p:cNvPr>
          <p:cNvSpPr/>
          <p:nvPr/>
        </p:nvSpPr>
        <p:spPr>
          <a:xfrm>
            <a:off x="6841554" y="4656861"/>
            <a:ext cx="549155" cy="434793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ction Button: Custom 26">
            <a:hlinkClick r:id="rId18" action="ppaction://hlinksldjump" highlightClick="1"/>
          </p:cNvPr>
          <p:cNvSpPr/>
          <p:nvPr/>
        </p:nvSpPr>
        <p:spPr>
          <a:xfrm>
            <a:off x="6841554" y="5720959"/>
            <a:ext cx="549155" cy="457677"/>
          </a:xfrm>
          <a:prstGeom prst="actionButtonBlank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9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i="1" dirty="0" smtClean="0">
                  <a:latin typeface="Cambria Math"/>
                </a:endParaRPr>
              </a:p>
              <a:p>
                <a:pPr marL="0" indent="0">
                  <a:buNone/>
                </a:pPr>
                <a:endParaRPr lang="en-US" i="1" dirty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5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5400" b="0" i="1" smtClean="0"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en-US" sz="54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en-US" sz="5400" b="0" i="1" smtClean="0">
                          <a:latin typeface="Cambria Math"/>
                        </a:rPr>
                        <m:t>9= __________?</m:t>
                      </m:r>
                    </m:oMath>
                  </m:oMathPara>
                </a14:m>
                <a:endParaRPr lang="en-US" sz="5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44891" y="-31025"/>
            <a:ext cx="14542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Logs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18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sz="5400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5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5400" i="1"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en-US" sz="5400" b="0" i="1" smtClean="0">
                              <a:latin typeface="Cambria Math"/>
                            </a:rPr>
                            <m:t>25</m:t>
                          </m:r>
                        </m:sub>
                      </m:sSub>
                      <m:f>
                        <m:fPr>
                          <m:ctrlPr>
                            <a:rPr lang="en-US" sz="5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5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5400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  <m:r>
                        <a:rPr lang="en-US" sz="5400" i="1">
                          <a:latin typeface="Cambria Math"/>
                        </a:rPr>
                        <m:t>= __________?</m:t>
                      </m:r>
                    </m:oMath>
                  </m:oMathPara>
                </a14:m>
                <a:endParaRPr lang="en-US" sz="5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44891" y="-31025"/>
            <a:ext cx="14542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Logs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56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sz="5400" i="1" dirty="0" smtClean="0">
                  <a:latin typeface="Cambria Math"/>
                </a:endParaRPr>
              </a:p>
              <a:p>
                <a:pPr marL="0" indent="0">
                  <a:buNone/>
                </a:pPr>
                <a:endParaRPr lang="en-US" sz="5400" i="1" dirty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5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5400" i="1"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r>
                            <a:rPr lang="en-US" sz="5400" b="0" i="1" smtClean="0">
                              <a:latin typeface="Cambria Math"/>
                            </a:rPr>
                            <m:t>7</m:t>
                          </m:r>
                        </m:sub>
                      </m:sSub>
                      <m:r>
                        <a:rPr lang="en-US" sz="5400" b="0" i="1" smtClean="0">
                          <a:latin typeface="Cambria Math"/>
                        </a:rPr>
                        <m:t>82</m:t>
                      </m:r>
                      <m:r>
                        <a:rPr lang="en-US" sz="5400" i="1">
                          <a:latin typeface="Cambria Math"/>
                        </a:rPr>
                        <m:t>= __________?</m:t>
                      </m:r>
                    </m:oMath>
                  </m:oMathPara>
                </a14:m>
                <a:endParaRPr lang="en-US" sz="5400" dirty="0"/>
              </a:p>
              <a:p>
                <a:pPr marL="0" indent="0">
                  <a:buNone/>
                </a:pPr>
                <a:endParaRPr lang="en-US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44891" y="-31025"/>
            <a:ext cx="14542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Logs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4321" y="6271718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9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sz="5400" i="1" dirty="0" smtClean="0">
                  <a:latin typeface="Cambria Math"/>
                </a:endParaRPr>
              </a:p>
              <a:p>
                <a:pPr marL="0" indent="0">
                  <a:buNone/>
                </a:pPr>
                <a:endParaRPr lang="en-US" sz="5400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54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5400" i="1">
                              <a:latin typeface="Cambria Math"/>
                            </a:rPr>
                            <m:t>𝑙𝑜𝑔</m:t>
                          </m:r>
                        </m:e>
                        <m:sub>
                          <m:f>
                            <m:fPr>
                              <m:ctrlPr>
                                <a:rPr lang="en-US" sz="54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54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5400" b="0" i="1" smtClean="0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</m:sub>
                      </m:sSub>
                      <m:r>
                        <a:rPr lang="en-US" sz="5400" b="0" i="1" smtClean="0">
                          <a:latin typeface="Cambria Math"/>
                        </a:rPr>
                        <m:t>64</m:t>
                      </m:r>
                      <m:r>
                        <a:rPr lang="en-US" sz="5400" i="1">
                          <a:latin typeface="Cambria Math"/>
                        </a:rPr>
                        <m:t>= __________?</m:t>
                      </m:r>
                    </m:oMath>
                  </m:oMathPara>
                </a14:m>
                <a:endParaRPr lang="en-US" sz="5400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44891" y="-31025"/>
            <a:ext cx="14542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Logs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4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b="1" u="sng" dirty="0" smtClean="0"/>
          </a:p>
          <a:p>
            <a:pPr marL="0" indent="0">
              <a:buNone/>
            </a:pPr>
            <a:r>
              <a:rPr lang="en-US" b="1" u="sng" dirty="0" smtClean="0"/>
              <a:t>Directions</a:t>
            </a:r>
            <a:r>
              <a:rPr lang="en-US" dirty="0" smtClean="0"/>
              <a:t>: Solve the equation: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49591" y="-31025"/>
            <a:ext cx="52448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Solving Equations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Action Button: Home 10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195758" y="3343317"/>
                <a:ext cx="299722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/>
                            </a:rPr>
                            <m:t>5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en-US" sz="4000" b="0" i="1" smtClean="0">
                              <a:latin typeface="Cambria Math"/>
                            </a:rPr>
                            <m:t>𝑥</m:t>
                          </m:r>
                        </m:sup>
                      </m:sSup>
                      <m:r>
                        <a:rPr lang="en-US" sz="4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4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4000" b="0" i="1" smtClean="0">
                              <a:latin typeface="Cambria Math"/>
                            </a:rPr>
                            <m:t>25</m:t>
                          </m:r>
                        </m:e>
                        <m:sup>
                          <m:r>
                            <a:rPr lang="en-US" sz="4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4000" b="0" i="1" smtClean="0">
                              <a:latin typeface="Cambria Math"/>
                            </a:rPr>
                            <m:t>−7</m:t>
                          </m:r>
                        </m:sup>
                      </m:sSup>
                    </m:oMath>
                  </m:oMathPara>
                </a14:m>
                <a:endParaRPr lang="en-US" sz="40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758" y="3343317"/>
                <a:ext cx="2997224" cy="70788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401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 </a:t>
                </a:r>
              </a:p>
              <a:p>
                <a:pPr marL="0" indent="0">
                  <a:buNone/>
                </a:pPr>
                <a:r>
                  <a:rPr lang="en-US" b="1" u="sng" dirty="0"/>
                  <a:t>Directions</a:t>
                </a:r>
                <a:r>
                  <a:rPr lang="en-US" dirty="0"/>
                  <a:t>: Solve the equation: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  </a:t>
                </a:r>
                <a:r>
                  <a:rPr lang="en-US" dirty="0" smtClean="0"/>
                  <a:t>					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5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5400" b="0" i="1" smtClean="0">
                            <a:latin typeface="Cambria Math"/>
                          </a:rPr>
                          <m:t>3</m:t>
                        </m:r>
                      </m:e>
                      <m:sup>
                        <m:r>
                          <a:rPr lang="en-US" sz="5400" b="0" i="1" smtClean="0">
                            <a:latin typeface="Cambria Math"/>
                          </a:rPr>
                          <m:t>5</m:t>
                        </m:r>
                        <m:r>
                          <a:rPr lang="en-US" sz="5400" i="1"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en-US" sz="5400" i="1">
                        <a:latin typeface="Cambria Math"/>
                      </a:rPr>
                      <m:t>=</m:t>
                    </m:r>
                  </m:oMath>
                </a14:m>
                <a:r>
                  <a:rPr lang="en-US" sz="5400" dirty="0" smtClean="0"/>
                  <a:t> 40</a:t>
                </a:r>
                <a:r>
                  <a:rPr lang="en-US" sz="5400" dirty="0"/>
                  <a:t> </a:t>
                </a:r>
              </a:p>
              <a:p>
                <a:pPr marL="0" indent="0">
                  <a:buNone/>
                </a:pPr>
                <a:r>
                  <a:rPr lang="en-US" dirty="0" smtClean="0"/>
                  <a:t> </a:t>
                </a: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49591" y="-31025"/>
            <a:ext cx="52448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Solving Equations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Action Button: Home 16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2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dirty="0" smtClean="0"/>
              </a:p>
              <a:p>
                <a:endParaRPr lang="en-US" dirty="0"/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5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5400" b="0" i="1" smtClean="0">
                              <a:latin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5400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sz="5400" b="0" i="1" smtClean="0">
                              <a:latin typeface="Cambria Math"/>
                            </a:rPr>
                            <m:t>𝑥</m:t>
                          </m:r>
                        </m:sup>
                      </m:sSup>
                      <m:r>
                        <a:rPr lang="en-US" sz="5400" b="0" i="1" smtClean="0">
                          <a:latin typeface="Cambria Math"/>
                        </a:rPr>
                        <m:t>−7=15</m:t>
                      </m:r>
                    </m:oMath>
                  </m:oMathPara>
                </a14:m>
                <a:endParaRPr lang="en-US" sz="5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49591" y="-31025"/>
            <a:ext cx="52448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Solving Equations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Action Button: Home 12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302326" y="1911927"/>
            <a:ext cx="7384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 dirty="0"/>
              <a:t>Directions</a:t>
            </a:r>
            <a:r>
              <a:rPr lang="en-US" sz="3600" dirty="0"/>
              <a:t>: Solve the equation:</a:t>
            </a:r>
          </a:p>
        </p:txBody>
      </p:sp>
    </p:spTree>
    <p:extLst>
      <p:ext uri="{BB962C8B-B14F-4D97-AF65-F5344CB8AC3E}">
        <p14:creationId xmlns:p14="http://schemas.microsoft.com/office/powerpoint/2010/main" val="409533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49591" y="-31025"/>
            <a:ext cx="52448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Solving Equations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You deposit $2,000 in an account that compounds continuously at a rate of 2% per year.   Set up and solve an equation to find </a:t>
            </a:r>
            <a:r>
              <a:rPr lang="en-US" i="1" dirty="0" smtClean="0"/>
              <a:t>exactly</a:t>
            </a:r>
            <a:r>
              <a:rPr lang="en-US" dirty="0" smtClean="0"/>
              <a:t> when the account will triple in size?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32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2624"/>
            <a:ext cx="8229600" cy="4253539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What is the initial value of the following exponential function?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26030" y="118297"/>
            <a:ext cx="54919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Growth and Decay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571161"/>
              </p:ext>
            </p:extLst>
          </p:nvPr>
        </p:nvGraphicFramePr>
        <p:xfrm>
          <a:off x="2583662" y="3693680"/>
          <a:ext cx="3976687" cy="212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Equation" r:id="rId3" imgW="1282680" imgH="685800" progId="Equation.3">
                  <p:embed/>
                </p:oleObj>
              </mc:Choice>
              <mc:Fallback>
                <p:oleObj name="Equation" r:id="rId3" imgW="1282680" imgH="685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83662" y="3693680"/>
                        <a:ext cx="3976687" cy="212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60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6028" y="118297"/>
            <a:ext cx="54919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Growth and Decay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873250"/>
            <a:ext cx="8229600" cy="4252913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What is the growth rate of the following function?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724372"/>
              </p:ext>
            </p:extLst>
          </p:nvPr>
        </p:nvGraphicFramePr>
        <p:xfrm>
          <a:off x="2994603" y="3610552"/>
          <a:ext cx="3463925" cy="212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name="Equation" r:id="rId3" imgW="1117440" imgH="685800" progId="Equation.3">
                  <p:embed/>
                </p:oleObj>
              </mc:Choice>
              <mc:Fallback>
                <p:oleObj name="Equation" r:id="rId3" imgW="1117440" imgH="685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94603" y="3610552"/>
                        <a:ext cx="3463925" cy="212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9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3115"/>
            <a:ext cx="8229600" cy="50388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You bought a new Honda Accord for $31,999.  It depreciates at a rate of 12% per year.</a:t>
            </a:r>
          </a:p>
          <a:p>
            <a:pPr marL="0" indent="0" algn="ctr">
              <a:buNone/>
            </a:pPr>
            <a:endParaRPr lang="en-US" dirty="0"/>
          </a:p>
          <a:p>
            <a:pPr marL="514350" indent="-514350" algn="ctr">
              <a:buAutoNum type="alphaLcParenBoth"/>
            </a:pPr>
            <a:r>
              <a:rPr lang="en-US" dirty="0" smtClean="0"/>
              <a:t>Write a function, H(t), representing the value of your Honda in year “t”.</a:t>
            </a:r>
          </a:p>
          <a:p>
            <a:pPr marL="514350" indent="-514350" algn="ctr">
              <a:buAutoNum type="alphaLcParenBoth"/>
            </a:pPr>
            <a:r>
              <a:rPr lang="en-US" dirty="0" smtClean="0"/>
              <a:t>How much will your Honda be worth after 12 years?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47039" y="-31025"/>
            <a:ext cx="6315281" cy="17543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Growth and Decay</a:t>
            </a:r>
            <a:b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300</a:t>
            </a:r>
          </a:p>
        </p:txBody>
      </p:sp>
      <p:sp>
        <p:nvSpPr>
          <p:cNvPr id="11" name="Action Button: Home 10">
            <a:hlinkClick r:id="" action="ppaction://hlinkshowjump?jump=firstslide" highlightClick="1"/>
          </p:cNvPr>
          <p:cNvSpPr/>
          <p:nvPr/>
        </p:nvSpPr>
        <p:spPr>
          <a:xfrm>
            <a:off x="171181" y="628161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52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u="sng" dirty="0" smtClean="0"/>
          </a:p>
          <a:p>
            <a:pPr marL="0" indent="0" algn="ctr">
              <a:buNone/>
            </a:pPr>
            <a:r>
              <a:rPr lang="en-US" dirty="0" smtClean="0"/>
              <a:t>The population of cuttlefish in the Malden River is exploding! For the past 10 weeks is has been growing at 50%.  If there are 692 cuttlefish today, how many were there 10 weeks ago?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P = __________</a:t>
            </a:r>
          </a:p>
          <a:p>
            <a:pPr marL="0" indent="0" algn="ctr">
              <a:buNone/>
            </a:pP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31025"/>
            <a:ext cx="8229600" cy="17543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Growth and Decay</a:t>
            </a:r>
            <a:b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400</a:t>
            </a:r>
          </a:p>
        </p:txBody>
      </p: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50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What is the approximate value of the natural base, e?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					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𝑒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≈__________________?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  <a:blipFill rotWithShape="1"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71889" y="-31025"/>
            <a:ext cx="580024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Continuous Growth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You invest $100 in an account with a 2% interest rate, compounded continuously.  Write a function for f(t), the balance of your account in terms of time, t.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=____________________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036113"/>
              </a:xfrm>
              <a:blipFill rotWithShape="1">
                <a:blip r:embed="rId2"/>
                <a:stretch>
                  <a:fillRect l="-1852" t="-1574" r="-1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71891" y="-31025"/>
            <a:ext cx="580024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Continuous Growth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00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5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Continuous Growth</a:t>
            </a:r>
            <a:b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300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 population of Norwegian Blue parrots is growing continuously at a rate of 7% per year.  </a:t>
            </a:r>
            <a:r>
              <a:rPr lang="en-US" dirty="0" smtClean="0"/>
              <a:t>If there are 200 parrots now, how </a:t>
            </a:r>
            <a:r>
              <a:rPr lang="en-US" dirty="0" smtClean="0"/>
              <a:t>many parrots will there be in 2027?</a:t>
            </a:r>
          </a:p>
          <a:p>
            <a:endParaRPr lang="en-US" dirty="0" smtClean="0"/>
          </a:p>
          <a:p>
            <a:r>
              <a:rPr lang="en-US" dirty="0" smtClean="0"/>
              <a:t>There will be ____________ parrots in _______.</a:t>
            </a:r>
            <a:endParaRPr lang="en-US" dirty="0"/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4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611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You invest $750 in an account that grows by 0.25% per year and compounds continuously.  Set up an equation that can be used to find how long it will take until your account doubles.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______________ = ________________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71887" y="-31025"/>
            <a:ext cx="580024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Continuous Growth</a:t>
            </a:r>
            <a:b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400</a:t>
            </a:r>
          </a:p>
        </p:txBody>
      </p: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>
          <a:xfrm>
            <a:off x="320340" y="6126163"/>
            <a:ext cx="572037" cy="524782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66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424</Words>
  <Application>Microsoft Office PowerPoint</Application>
  <PresentationFormat>On-screen Show (4:3)</PresentationFormat>
  <Paragraphs>123</Paragraphs>
  <Slides>17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Equation</vt:lpstr>
      <vt:lpstr>PowerPoint Presentation</vt:lpstr>
      <vt:lpstr>PowerPoint Presentation</vt:lpstr>
      <vt:lpstr>PowerPoint Presentation</vt:lpstr>
      <vt:lpstr>Growth and Decay 300</vt:lpstr>
      <vt:lpstr>Growth and Decay 400</vt:lpstr>
      <vt:lpstr>Continuous Growth 100</vt:lpstr>
      <vt:lpstr>Continuous Growth 200</vt:lpstr>
      <vt:lpstr>Continuous Growth 300</vt:lpstr>
      <vt:lpstr>Continuous Growth 400</vt:lpstr>
      <vt:lpstr>Logs 100</vt:lpstr>
      <vt:lpstr>Logs 200</vt:lpstr>
      <vt:lpstr>Logs 300</vt:lpstr>
      <vt:lpstr>Logs 400</vt:lpstr>
      <vt:lpstr>Solving Equations 100</vt:lpstr>
      <vt:lpstr>Solving Equations 200</vt:lpstr>
      <vt:lpstr>Solving Equations 300</vt:lpstr>
      <vt:lpstr>Solving Equations 400</vt:lpstr>
    </vt:vector>
  </TitlesOfParts>
  <Company>malden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rogowicz</dc:creator>
  <cp:lastModifiedBy>mpstech</cp:lastModifiedBy>
  <cp:revision>48</cp:revision>
  <dcterms:created xsi:type="dcterms:W3CDTF">2015-01-11T21:53:38Z</dcterms:created>
  <dcterms:modified xsi:type="dcterms:W3CDTF">2015-05-06T17:41:41Z</dcterms:modified>
</cp:coreProperties>
</file>